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TRIC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794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02" autoAdjust="0"/>
    <p:restoredTop sz="98007" autoAdjust="0"/>
  </p:normalViewPr>
  <p:slideViewPr>
    <p:cSldViewPr>
      <p:cViewPr varScale="1">
        <p:scale>
          <a:sx n="52" d="100"/>
          <a:sy n="52" d="100"/>
        </p:scale>
        <p:origin x="1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2F998-EA3F-49FC-96A8-9114F835FBDA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57D3E-7647-47A4-A024-D9FEB677D1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713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DADE5-B283-420B-8E58-06D58CB12A0A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A6FF-ECA6-42A0-9DE5-937FB7814CD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1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267744" y="2745032"/>
            <a:ext cx="2376264" cy="9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44008" y="2745032"/>
            <a:ext cx="2160240" cy="9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745032"/>
            <a:ext cx="2160240" cy="9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4248" y="2745032"/>
            <a:ext cx="2232000" cy="9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1 Imagen" descr="Logo_Metric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04" y="0"/>
            <a:ext cx="3048000" cy="943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Rectangle 16"/>
          <p:cNvSpPr/>
          <p:nvPr userDrawn="1"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1201"/>
            <a:ext cx="7227203" cy="3824064"/>
          </a:xfrm>
        </p:spPr>
        <p:txBody>
          <a:bodyPr anchor="ctr">
            <a:normAutofit/>
          </a:bodyPr>
          <a:lstStyle>
            <a:lvl1pPr>
              <a:defRPr sz="240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40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24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24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4400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9" name="Rectangle 18"/>
          <p:cNvSpPr/>
          <p:nvPr userDrawn="1"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 userDrawn="1"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172400" y="2708920"/>
            <a:ext cx="18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981201"/>
            <a:ext cx="7227203" cy="382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5EFAC4-C636-49E8-AFC4-1B814F5CDD40}" type="datetimeFigureOut">
              <a:rPr lang="en-GB" smtClean="0"/>
              <a:pPr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6B5FAEE-713A-46B8-AE18-8E4C8E78E349}" type="slidenum">
              <a:rPr lang="en-GB" smtClean="0"/>
              <a:pPr/>
              <a:t>‹Nº›</a:t>
            </a:fld>
            <a:endParaRPr lang="en-GB"/>
          </a:p>
        </p:txBody>
      </p:sp>
      <p:pic>
        <p:nvPicPr>
          <p:cNvPr id="7" name="1 Imagen" descr="Logo_Metrica.png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31924" y="-49306"/>
            <a:ext cx="1695624" cy="5246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88832" cy="1440160"/>
          </a:xfrm>
        </p:spPr>
        <p:txBody>
          <a:bodyPr>
            <a:normAutofit/>
          </a:bodyPr>
          <a:lstStyle/>
          <a:p>
            <a:pPr algn="r"/>
            <a:r>
              <a:rPr lang="en-GB" dirty="0" err="1" smtClean="0">
                <a:ea typeface="Tahoma" pitchFamily="34" charset="0"/>
              </a:rPr>
              <a:t>Acceso</a:t>
            </a:r>
            <a:r>
              <a:rPr lang="en-GB" dirty="0" smtClean="0">
                <a:ea typeface="Tahoma" pitchFamily="34" charset="0"/>
              </a:rPr>
              <a:t> de </a:t>
            </a:r>
            <a:r>
              <a:rPr lang="en-GB" dirty="0" err="1" smtClean="0">
                <a:ea typeface="Tahoma" pitchFamily="34" charset="0"/>
              </a:rPr>
              <a:t>las</a:t>
            </a:r>
            <a:r>
              <a:rPr lang="en-GB" dirty="0" smtClean="0">
                <a:ea typeface="Tahoma" pitchFamily="34" charset="0"/>
              </a:rPr>
              <a:t> </a:t>
            </a:r>
            <a:r>
              <a:rPr lang="en-GB" dirty="0" err="1" smtClean="0">
                <a:ea typeface="Tahoma" pitchFamily="34" charset="0"/>
              </a:rPr>
              <a:t>Mipyme</a:t>
            </a:r>
            <a:r>
              <a:rPr lang="en-GB" dirty="0" smtClean="0">
                <a:ea typeface="Tahoma" pitchFamily="34" charset="0"/>
              </a:rPr>
              <a:t> a </a:t>
            </a:r>
            <a:r>
              <a:rPr lang="en-GB" dirty="0" err="1" smtClean="0">
                <a:ea typeface="Tahoma" pitchFamily="34" charset="0"/>
              </a:rPr>
              <a:t>las</a:t>
            </a:r>
            <a:r>
              <a:rPr lang="en-GB" dirty="0" smtClean="0">
                <a:ea typeface="Tahoma" pitchFamily="34" charset="0"/>
              </a:rPr>
              <a:t> </a:t>
            </a:r>
            <a:br>
              <a:rPr lang="en-GB" dirty="0" smtClean="0">
                <a:ea typeface="Tahoma" pitchFamily="34" charset="0"/>
              </a:rPr>
            </a:br>
            <a:r>
              <a:rPr lang="en-GB" dirty="0" err="1" smtClean="0">
                <a:ea typeface="Tahoma" pitchFamily="34" charset="0"/>
              </a:rPr>
              <a:t>compras</a:t>
            </a:r>
            <a:r>
              <a:rPr lang="en-GB" dirty="0" smtClean="0">
                <a:ea typeface="Tahoma" pitchFamily="34" charset="0"/>
              </a:rPr>
              <a:t> </a:t>
            </a:r>
            <a:r>
              <a:rPr lang="en-GB" dirty="0" err="1" smtClean="0">
                <a:ea typeface="Tahoma" pitchFamily="34" charset="0"/>
              </a:rPr>
              <a:t>públicas</a:t>
            </a:r>
            <a:r>
              <a:rPr lang="en-GB" dirty="0" smtClean="0">
                <a:ea typeface="Tahoma" pitchFamily="34" charset="0"/>
              </a:rPr>
              <a:t> en Colombia</a:t>
            </a:r>
            <a:endParaRPr lang="en-US" sz="2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88024" y="5517232"/>
            <a:ext cx="4038600" cy="74855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2400" dirty="0" smtClean="0">
                <a:solidFill>
                  <a:schemeClr val="accent4"/>
                </a:solidFill>
              </a:rPr>
              <a:t>Alvaro </a:t>
            </a:r>
            <a:r>
              <a:rPr lang="en-US" sz="2400" dirty="0" err="1" smtClean="0">
                <a:solidFill>
                  <a:schemeClr val="accent4"/>
                </a:solidFill>
              </a:rPr>
              <a:t>Balcázar</a:t>
            </a: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</a:rPr>
              <a:t>Acero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 algn="r"/>
            <a:fld id="{F7D8EF08-E5F4-44B5-8548-DAA7E73B38E4}" type="datetime4">
              <a:rPr lang="es-ES" sz="2400" smtClean="0">
                <a:solidFill>
                  <a:schemeClr val="accent4"/>
                </a:solidFill>
              </a:rPr>
              <a:pPr algn="r"/>
              <a:t>19 de noviembre de 2013</a:t>
            </a:fld>
            <a:endParaRPr lang="en-US" sz="2400" dirty="0" smtClean="0">
              <a:solidFill>
                <a:schemeClr val="accent4"/>
              </a:solidFill>
            </a:endParaRPr>
          </a:p>
        </p:txBody>
      </p:sp>
      <p:pic>
        <p:nvPicPr>
          <p:cNvPr id="4" name="1 Imagen" descr="Logo_Metr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78"/>
            <a:ext cx="3048000" cy="94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4" y="-32064"/>
            <a:ext cx="7556313" cy="1116106"/>
          </a:xfrm>
        </p:spPr>
        <p:txBody>
          <a:bodyPr/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Posibles Situaciones de Fraude</a:t>
            </a:r>
            <a:r>
              <a:rPr lang="es-AR" sz="3000" dirty="0" smtClean="0"/>
              <a:t/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r>
              <a:rPr lang="es-AR" sz="3000" dirty="0" smtClean="0"/>
              <a:t/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endParaRPr lang="es-AR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474" y="1772816"/>
            <a:ext cx="7227203" cy="3824064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Realizar acuerdos para fijar precios</a:t>
            </a:r>
            <a:endParaRPr lang="es-AR" dirty="0"/>
          </a:p>
          <a:p>
            <a:pPr lvl="0"/>
            <a:r>
              <a:rPr lang="es-ES" dirty="0"/>
              <a:t>Constituir </a:t>
            </a:r>
            <a:r>
              <a:rPr lang="es-ES" dirty="0" err="1"/>
              <a:t>Mipymes</a:t>
            </a:r>
            <a:r>
              <a:rPr lang="es-ES" dirty="0"/>
              <a:t> ficticias</a:t>
            </a:r>
            <a:endParaRPr lang="es-AR" dirty="0"/>
          </a:p>
          <a:p>
            <a:pPr lvl="0"/>
            <a:r>
              <a:rPr lang="es-ES" dirty="0"/>
              <a:t>Presentar objeciones sobre los términos de la convocatoria y los participantes</a:t>
            </a:r>
            <a:endParaRPr lang="es-AR" dirty="0"/>
          </a:p>
          <a:p>
            <a:pPr lvl="0"/>
            <a:r>
              <a:rPr lang="es-ES" dirty="0"/>
              <a:t>Establecer condiciones particulares para beneficiar proponentes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335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4" y="-32064"/>
            <a:ext cx="7556313" cy="1116106"/>
          </a:xfrm>
        </p:spPr>
        <p:txBody>
          <a:bodyPr/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>Caso Colombia</a:t>
            </a:r>
            <a:r>
              <a:rPr lang="es-AR" dirty="0" smtClean="0"/>
              <a:t>: </a:t>
            </a:r>
            <a:r>
              <a:rPr lang="es-AR" sz="3000" dirty="0" smtClean="0"/>
              <a:t>Procedimientos de la SIC para las prácticas comerciales restrictivas. </a:t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r>
              <a:rPr lang="es-AR" sz="3000" dirty="0" smtClean="0"/>
              <a:t/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endParaRPr lang="es-AR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2420888"/>
            <a:ext cx="7227203" cy="3824064"/>
          </a:xfrm>
        </p:spPr>
        <p:txBody>
          <a:bodyPr>
            <a:normAutofit fontScale="92500"/>
          </a:bodyPr>
          <a:lstStyle/>
          <a:p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Superintendencia de Industria y Comercio tiene la posibilidad de iniciar </a:t>
            </a:r>
            <a:r>
              <a:rPr lang="es-ES" b="1" dirty="0"/>
              <a:t>una investigación de oficio o a solicitud de un tercero interesado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SIC realiza averiguaciones preliminares y determina si es necesario iniciar una investigación </a:t>
            </a:r>
            <a:r>
              <a:rPr lang="es-ES" dirty="0"/>
              <a:t>formal.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etapa preliminar se adelanta sin la vinculación de personas. </a:t>
            </a:r>
            <a:r>
              <a:rPr lang="es-ES" b="1" dirty="0" smtClean="0"/>
              <a:t>Objetivo</a:t>
            </a:r>
            <a:r>
              <a:rPr lang="es-ES" dirty="0" smtClean="0"/>
              <a:t>: determinar si los hechos </a:t>
            </a:r>
            <a:r>
              <a:rPr lang="es-ES" dirty="0"/>
              <a:t>conocidos podrían configurar un asunto restrictivo de la competencia.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47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4" y="-32064"/>
            <a:ext cx="7556313" cy="1116106"/>
          </a:xfrm>
        </p:spPr>
        <p:txBody>
          <a:bodyPr/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>Caso Colombia</a:t>
            </a:r>
            <a:r>
              <a:rPr lang="es-AR" dirty="0" smtClean="0"/>
              <a:t>: </a:t>
            </a:r>
            <a:r>
              <a:rPr lang="es-AR" sz="3000" dirty="0" smtClean="0"/>
              <a:t>Procedimientos de la SIC para las practicas comerciales restrictivitas. </a:t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r>
              <a:rPr lang="es-AR" sz="3000" dirty="0" smtClean="0"/>
              <a:t/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endParaRPr lang="es-AR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2420888"/>
            <a:ext cx="7227203" cy="3824064"/>
          </a:xfrm>
        </p:spPr>
        <p:txBody>
          <a:bodyPr>
            <a:normAutofit/>
          </a:bodyPr>
          <a:lstStyle/>
          <a:p>
            <a:r>
              <a:rPr lang="es-AR" dirty="0" smtClean="0"/>
              <a:t>Quién inicia la investigación?</a:t>
            </a:r>
          </a:p>
          <a:p>
            <a:r>
              <a:rPr lang="es-AR" dirty="0" smtClean="0"/>
              <a:t>Cuál es el proceso que sigue la SIC?</a:t>
            </a:r>
          </a:p>
          <a:p>
            <a:r>
              <a:rPr lang="es-AR" dirty="0" smtClean="0"/>
              <a:t>Cómo y para qué se involucran a terceras partes?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792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4" y="-32064"/>
            <a:ext cx="7556313" cy="1116106"/>
          </a:xfrm>
        </p:spPr>
        <p:txBody>
          <a:bodyPr/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RESULTADOS</a:t>
            </a:r>
            <a:r>
              <a:rPr lang="es-AR" sz="3000" dirty="0" smtClean="0"/>
              <a:t/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r>
              <a:rPr lang="es-AR" sz="3000" dirty="0" smtClean="0"/>
              <a:t/>
            </a:r>
            <a:br>
              <a:rPr lang="es-AR" sz="3000" dirty="0" smtClean="0"/>
            </a:br>
            <a:r>
              <a:rPr lang="es-AR" sz="3000" dirty="0"/>
              <a:t/>
            </a:r>
            <a:br>
              <a:rPr lang="es-AR" sz="3000" dirty="0"/>
            </a:br>
            <a:endParaRPr lang="es-AR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7435" y="1556792"/>
            <a:ext cx="7227203" cy="38240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" sz="3000" dirty="0" smtClean="0">
              <a:solidFill>
                <a:schemeClr val="accent5">
                  <a:lumMod val="25000"/>
                  <a:lumOff val="75000"/>
                </a:schemeClr>
              </a:solidFill>
            </a:endParaRPr>
          </a:p>
          <a:p>
            <a:pPr marL="0" indent="0">
              <a:buNone/>
            </a:pPr>
            <a:r>
              <a:rPr lang="es-ES" sz="4300" dirty="0" smtClean="0">
                <a:solidFill>
                  <a:schemeClr val="accent5">
                    <a:lumMod val="25000"/>
                    <a:lumOff val="75000"/>
                  </a:schemeClr>
                </a:solidFill>
              </a:rPr>
              <a:t>Acciones </a:t>
            </a:r>
            <a:r>
              <a:rPr lang="es-ES" sz="4300" dirty="0">
                <a:solidFill>
                  <a:schemeClr val="accent5">
                    <a:lumMod val="25000"/>
                    <a:lumOff val="75000"/>
                  </a:schemeClr>
                </a:solidFill>
              </a:rPr>
              <a:t>de la SIC sobre prácticas de colusión en Licitaciones Públicas</a:t>
            </a:r>
            <a:r>
              <a:rPr lang="es-ES" sz="4300" dirty="0" smtClean="0">
                <a:solidFill>
                  <a:schemeClr val="accent5">
                    <a:lumMod val="25000"/>
                    <a:lumOff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ES" sz="3500" dirty="0" smtClean="0"/>
              <a:t>Archivadas</a:t>
            </a:r>
            <a:r>
              <a:rPr lang="es-ES" sz="3500" dirty="0"/>
              <a:t>	</a:t>
            </a:r>
            <a:r>
              <a:rPr lang="es-ES" sz="3500" b="1" dirty="0">
                <a:solidFill>
                  <a:schemeClr val="accent5">
                    <a:lumMod val="25000"/>
                    <a:lumOff val="75000"/>
                  </a:schemeClr>
                </a:solidFill>
              </a:rPr>
              <a:t>70%</a:t>
            </a:r>
            <a:endParaRPr lang="es-AR" sz="3500" b="1" dirty="0">
              <a:solidFill>
                <a:schemeClr val="accent5">
                  <a:lumMod val="25000"/>
                  <a:lumOff val="75000"/>
                </a:schemeClr>
              </a:solidFill>
            </a:endParaRPr>
          </a:p>
          <a:p>
            <a:r>
              <a:rPr lang="es-ES" sz="3500" dirty="0"/>
              <a:t>Garantías	</a:t>
            </a:r>
            <a:r>
              <a:rPr lang="es-ES" sz="3500" b="1" dirty="0"/>
              <a:t> </a:t>
            </a:r>
            <a:r>
              <a:rPr lang="es-ES" sz="3500" b="1" dirty="0">
                <a:solidFill>
                  <a:schemeClr val="accent5">
                    <a:lumMod val="25000"/>
                    <a:lumOff val="75000"/>
                  </a:schemeClr>
                </a:solidFill>
              </a:rPr>
              <a:t>6%</a:t>
            </a:r>
            <a:endParaRPr lang="es-AR" sz="3500" b="1" dirty="0">
              <a:solidFill>
                <a:schemeClr val="accent5">
                  <a:lumMod val="25000"/>
                  <a:lumOff val="75000"/>
                </a:schemeClr>
              </a:solidFill>
            </a:endParaRPr>
          </a:p>
          <a:p>
            <a:r>
              <a:rPr lang="es-ES" sz="3500" dirty="0" smtClean="0"/>
              <a:t>Multa</a:t>
            </a:r>
            <a:r>
              <a:rPr lang="es-ES" sz="3500" dirty="0"/>
              <a:t> </a:t>
            </a:r>
            <a:r>
              <a:rPr lang="es-ES" sz="3500" dirty="0" smtClean="0"/>
              <a:t>          </a:t>
            </a:r>
            <a:r>
              <a:rPr lang="es-ES" sz="3500" b="1" dirty="0" smtClean="0">
                <a:solidFill>
                  <a:schemeClr val="accent5">
                    <a:lumMod val="25000"/>
                    <a:lumOff val="75000"/>
                  </a:schemeClr>
                </a:solidFill>
              </a:rPr>
              <a:t>18</a:t>
            </a:r>
            <a:r>
              <a:rPr lang="es-ES" sz="3500" b="1" dirty="0">
                <a:solidFill>
                  <a:schemeClr val="accent5">
                    <a:lumMod val="25000"/>
                    <a:lumOff val="75000"/>
                  </a:schemeClr>
                </a:solidFill>
              </a:rPr>
              <a:t>%</a:t>
            </a:r>
            <a:endParaRPr lang="es-AR" sz="3500" b="1" dirty="0">
              <a:solidFill>
                <a:schemeClr val="accent5">
                  <a:lumMod val="25000"/>
                  <a:lumOff val="75000"/>
                </a:schemeClr>
              </a:solidFill>
            </a:endParaRPr>
          </a:p>
          <a:p>
            <a:r>
              <a:rPr lang="es-ES" sz="3500" dirty="0"/>
              <a:t>Caducidad	 </a:t>
            </a:r>
            <a:r>
              <a:rPr lang="es-ES" sz="3500" b="1" dirty="0">
                <a:solidFill>
                  <a:schemeClr val="accent5">
                    <a:lumMod val="25000"/>
                    <a:lumOff val="75000"/>
                  </a:schemeClr>
                </a:solidFill>
              </a:rPr>
              <a:t>6%</a:t>
            </a:r>
            <a:endParaRPr lang="es-AR" sz="3500" b="1" dirty="0">
              <a:solidFill>
                <a:schemeClr val="accent5">
                  <a:lumMod val="25000"/>
                  <a:lumOff val="75000"/>
                </a:schemeClr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866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ICA">
  <a:themeElements>
    <a:clrScheme name="Prueba2">
      <a:dk1>
        <a:sysClr val="windowText" lastClr="000000"/>
      </a:dk1>
      <a:lt1>
        <a:sysClr val="window" lastClr="FFFFFF"/>
      </a:lt1>
      <a:dk2>
        <a:srgbClr val="464653"/>
      </a:dk2>
      <a:lt2>
        <a:srgbClr val="F2F2F2"/>
      </a:lt2>
      <a:accent1>
        <a:srgbClr val="727CA3"/>
      </a:accent1>
      <a:accent2>
        <a:srgbClr val="9292FF"/>
      </a:accent2>
      <a:accent3>
        <a:srgbClr val="00004C"/>
      </a:accent3>
      <a:accent4>
        <a:srgbClr val="00004C"/>
      </a:accent4>
      <a:accent5>
        <a:srgbClr val="00004C"/>
      </a:accent5>
      <a:accent6>
        <a:srgbClr val="00004C"/>
      </a:accent6>
      <a:hlink>
        <a:srgbClr val="B292CA"/>
      </a:hlink>
      <a:folHlink>
        <a:srgbClr val="6B56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</TotalTime>
  <Words>137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Calibri</vt:lpstr>
      <vt:lpstr>Rockwell</vt:lpstr>
      <vt:lpstr>Segoe UI</vt:lpstr>
      <vt:lpstr>Tahoma</vt:lpstr>
      <vt:lpstr>Wingdings</vt:lpstr>
      <vt:lpstr>METRICA</vt:lpstr>
      <vt:lpstr>Acceso de las Mipyme a las  compras públicas en Colombia</vt:lpstr>
      <vt:lpstr> Posibles Situaciones de Fraude    </vt:lpstr>
      <vt:lpstr> Caso Colombia: Procedimientos de la SIC para las prácticas comerciales restrictivas.     </vt:lpstr>
      <vt:lpstr> Caso Colombia: Procedimientos de la SIC para las practicas comerciales restrictivitas.     </vt:lpstr>
      <vt:lpstr>  RESULTADOS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Loli</dc:creator>
  <cp:lastModifiedBy>Conferencia</cp:lastModifiedBy>
  <cp:revision>563</cp:revision>
  <dcterms:created xsi:type="dcterms:W3CDTF">2012-07-17T15:53:14Z</dcterms:created>
  <dcterms:modified xsi:type="dcterms:W3CDTF">2013-11-19T21:47:43Z</dcterms:modified>
</cp:coreProperties>
</file>